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287" r:id="rId4"/>
    <p:sldId id="286" r:id="rId5"/>
    <p:sldId id="267" r:id="rId6"/>
    <p:sldId id="288" r:id="rId7"/>
    <p:sldId id="291" r:id="rId8"/>
    <p:sldId id="266" r:id="rId9"/>
    <p:sldId id="289" r:id="rId10"/>
    <p:sldId id="290" r:id="rId11"/>
    <p:sldId id="258" r:id="rId12"/>
    <p:sldId id="259" r:id="rId13"/>
    <p:sldId id="260" r:id="rId14"/>
    <p:sldId id="261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85" d="100"/>
          <a:sy n="85" d="100"/>
        </p:scale>
        <p:origin x="-201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72A7F-559B-9F4F-93E0-A40DCFD51009}" type="datetimeFigureOut">
              <a:rPr lang="nl-NL" smtClean="0"/>
              <a:t>04-05-18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B9CF1-7C26-ED49-87DB-3D9BC83891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68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FILM BAUHAUS VANAF 19 MIN : VORM EN FUNCTIE EN TECHNIEK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9CF1-7C26-ED49-87DB-3D9BC838913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71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04-05-18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04-05-18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04-05-18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04-05-18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04-05-18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04-05-18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04-05-18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04-05-18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04-05-18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04-05-18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0DD-3DDE-0D45-8CB6-D06D5C020161}" type="datetimeFigureOut">
              <a:rPr lang="en-US" smtClean="0"/>
              <a:t>04-05-18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70DD-3DDE-0D45-8CB6-D06D5C020161}" type="datetimeFigureOut">
              <a:rPr lang="en-US" smtClean="0"/>
              <a:t>04-05-18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26551-3C86-6644-BE34-440B81DDDEC4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-IVejSt3BI" TargetMode="Externa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Qa0BajKB4Q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xvabTsNe7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YrzrqB0B8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ESTHETICA EN TECHNIEK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BAUHAUS</a:t>
            </a:r>
          </a:p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STIJL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err="1" smtClean="0"/>
              <a:t>Antwoorden:film</a:t>
            </a:r>
            <a:r>
              <a:rPr lang="nl-NL" sz="2800" dirty="0" smtClean="0"/>
              <a:t> </a:t>
            </a:r>
            <a:r>
              <a:rPr lang="nl-NL" sz="2800" dirty="0"/>
              <a:t>: Bauhaus: geschiedenis, filosofie en invloeden op nu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Architecten: </a:t>
            </a:r>
            <a:r>
              <a:rPr lang="nl-NL" dirty="0" err="1" smtClean="0"/>
              <a:t>Gropius</a:t>
            </a:r>
            <a:r>
              <a:rPr lang="nl-NL" dirty="0" smtClean="0"/>
              <a:t>, </a:t>
            </a:r>
            <a:r>
              <a:rPr lang="nl-NL" dirty="0" err="1" smtClean="0"/>
              <a:t>Behrens</a:t>
            </a:r>
            <a:r>
              <a:rPr lang="nl-NL" dirty="0" smtClean="0"/>
              <a:t>, Van der </a:t>
            </a:r>
            <a:r>
              <a:rPr lang="nl-NL" dirty="0" err="1" smtClean="0"/>
              <a:t>Rohe</a:t>
            </a:r>
            <a:r>
              <a:rPr lang="nl-NL" dirty="0" smtClean="0"/>
              <a:t>, Le </a:t>
            </a:r>
            <a:r>
              <a:rPr lang="nl-NL" dirty="0" err="1" smtClean="0"/>
              <a:t>Corbusier</a:t>
            </a:r>
            <a:endParaRPr lang="nl-NL" dirty="0" smtClean="0"/>
          </a:p>
          <a:p>
            <a:r>
              <a:rPr lang="nl-NL" dirty="0" smtClean="0"/>
              <a:t>Kunstenaars: </a:t>
            </a:r>
            <a:r>
              <a:rPr lang="nl-NL" dirty="0" err="1" smtClean="0"/>
              <a:t>Kansdisky</a:t>
            </a:r>
            <a:r>
              <a:rPr lang="nl-NL" dirty="0" smtClean="0"/>
              <a:t>, </a:t>
            </a:r>
            <a:r>
              <a:rPr lang="nl-NL" dirty="0" err="1" smtClean="0"/>
              <a:t>Klee</a:t>
            </a:r>
            <a:r>
              <a:rPr lang="nl-NL" dirty="0" smtClean="0"/>
              <a:t>, Mondriaan, Breuer</a:t>
            </a:r>
          </a:p>
          <a:p>
            <a:r>
              <a:rPr lang="nl-NL" dirty="0" smtClean="0"/>
              <a:t>Filosofie: geen ornament, harmonie van </a:t>
            </a:r>
            <a:r>
              <a:rPr lang="nl-NL" dirty="0" err="1" smtClean="0"/>
              <a:t>vomr</a:t>
            </a:r>
            <a:r>
              <a:rPr lang="nl-NL" dirty="0" smtClean="0"/>
              <a:t> en functie, vakmanschap en massaproductie, minimalisme</a:t>
            </a:r>
          </a:p>
          <a:p>
            <a:r>
              <a:rPr lang="nl-NL" dirty="0" smtClean="0"/>
              <a:t>Invloed van Bauhaus: Ikea, Volkswagen fabriek.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710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BAUHAUS MODERNE ARCHITECTUUR</a:t>
            </a:r>
            <a:endParaRPr lang="en-GB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/>
              <a:t>    						</a:t>
            </a:r>
            <a:r>
              <a:rPr lang="en-US" sz="2000" dirty="0" smtClean="0"/>
              <a:t>Sullivan, Eiffel : </a:t>
            </a:r>
            <a:r>
              <a:rPr lang="en-US" sz="2000" dirty="0" err="1" smtClean="0"/>
              <a:t>functionaliteit</a:t>
            </a:r>
            <a:endParaRPr lang="en-US" sz="2000" dirty="0" smtClean="0"/>
          </a:p>
          <a:p>
            <a:pPr algn="r"/>
            <a:r>
              <a:rPr lang="en-US" sz="1800" dirty="0" err="1" smtClean="0"/>
              <a:t>Staal</a:t>
            </a:r>
            <a:r>
              <a:rPr lang="en-US" sz="1800" dirty="0" smtClean="0"/>
              <a:t>, </a:t>
            </a:r>
            <a:r>
              <a:rPr lang="en-US" sz="1800" dirty="0" err="1" smtClean="0"/>
              <a:t>glaswanden</a:t>
            </a:r>
            <a:r>
              <a:rPr lang="en-US" dirty="0" err="1" smtClean="0"/>
              <a:t>,</a:t>
            </a:r>
            <a:r>
              <a:rPr lang="en-US" sz="2000" dirty="0" err="1" smtClean="0"/>
              <a:t>gewapend</a:t>
            </a:r>
            <a:r>
              <a:rPr lang="en-US" sz="2000" dirty="0" smtClean="0"/>
              <a:t> </a:t>
            </a:r>
            <a:r>
              <a:rPr lang="en-US" sz="2000" dirty="0" err="1" smtClean="0"/>
              <a:t>beton</a:t>
            </a:r>
            <a:endParaRPr lang="en-US" sz="2000" dirty="0" smtClean="0"/>
          </a:p>
          <a:p>
            <a:pPr algn="r"/>
            <a:r>
              <a:rPr lang="en-US" sz="2000" dirty="0" smtClean="0"/>
              <a:t>17.37 min </a:t>
            </a:r>
          </a:p>
          <a:p>
            <a:pPr algn="r"/>
            <a:r>
              <a:rPr lang="pl-PL" sz="1400" dirty="0">
                <a:hlinkClick r:id="rId3"/>
              </a:rPr>
              <a:t>http://www.youtube.com/watch?v=u-</a:t>
            </a:r>
            <a:r>
              <a:rPr lang="pl-PL" sz="1400" dirty="0" smtClean="0">
                <a:hlinkClick r:id="rId3"/>
              </a:rPr>
              <a:t>IVejSt3BI</a:t>
            </a:r>
            <a:endParaRPr lang="pl-PL" sz="1400" dirty="0" smtClean="0"/>
          </a:p>
          <a:p>
            <a:pPr algn="r"/>
            <a:r>
              <a:rPr lang="en-US" sz="1400" dirty="0" smtClean="0"/>
              <a:t>      </a:t>
            </a:r>
            <a:endParaRPr lang="en-US" sz="1400" dirty="0"/>
          </a:p>
        </p:txBody>
      </p:sp>
      <p:pic>
        <p:nvPicPr>
          <p:cNvPr id="3076" name="Picture 4" descr="bauhaus luchtopn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3738562" cy="2406650"/>
          </a:xfrm>
          <a:prstGeom prst="rect">
            <a:avLst/>
          </a:prstGeom>
          <a:noFill/>
        </p:spPr>
      </p:pic>
      <p:pic>
        <p:nvPicPr>
          <p:cNvPr id="3078" name="Picture 6" descr="1_Blick%20von%20Norden%20auf%20das%20Bauha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2607" y="3627036"/>
            <a:ext cx="3959869" cy="297061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417638"/>
            <a:ext cx="1688469" cy="2535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6285" y="1274762"/>
            <a:ext cx="1779477" cy="2678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7" name="Picture 5" descr="bauhaus_gropi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419600" cy="2405063"/>
          </a:xfrm>
          <a:prstGeom prst="rect">
            <a:avLst/>
          </a:prstGeom>
          <a:noFill/>
        </p:spPr>
      </p:pic>
      <p:pic>
        <p:nvPicPr>
          <p:cNvPr id="8199" name="Picture 7" descr="11-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6705600" cy="386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MODERN DESIGN EN </a:t>
            </a:r>
            <a:r>
              <a:rPr lang="en-US" sz="2400" dirty="0" smtClean="0"/>
              <a:t>BAUHAUS: ONDERZOEK NAAR VORM, MATERIAAL EN FUNCTIE</a:t>
            </a:r>
            <a:endParaRPr lang="en-GB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endParaRPr lang="en-US"/>
          </a:p>
        </p:txBody>
      </p:sp>
      <p:pic>
        <p:nvPicPr>
          <p:cNvPr id="4100" name="Picture 4" descr="bauhaus theep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563938"/>
            <a:ext cx="4491037" cy="3105150"/>
          </a:xfrm>
          <a:prstGeom prst="rect">
            <a:avLst/>
          </a:prstGeom>
          <a:noFill/>
        </p:spPr>
      </p:pic>
      <p:pic>
        <p:nvPicPr>
          <p:cNvPr id="4101" name="Picture 5" descr="bauhaus silla_moder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2314575" cy="2127250"/>
          </a:xfrm>
          <a:prstGeom prst="rect">
            <a:avLst/>
          </a:prstGeom>
          <a:noFill/>
        </p:spPr>
      </p:pic>
      <p:pic>
        <p:nvPicPr>
          <p:cNvPr id="4102" name="Picture 6" descr="bauhaus la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412875"/>
            <a:ext cx="3155950" cy="5068888"/>
          </a:xfrm>
          <a:prstGeom prst="rect">
            <a:avLst/>
          </a:prstGeom>
          <a:noFill/>
        </p:spPr>
      </p:pic>
      <p:pic>
        <p:nvPicPr>
          <p:cNvPr id="4104" name="Picture 8" descr="Aubock_flatware_2060%20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1196975"/>
            <a:ext cx="1725613" cy="222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dirty="0"/>
              <a:t>                                                            </a:t>
            </a:r>
            <a:r>
              <a:rPr lang="en-US" sz="2400" dirty="0"/>
              <a:t>BAUHAUS EN </a:t>
            </a:r>
            <a:r>
              <a:rPr lang="en-US" sz="2400" dirty="0" smtClean="0"/>
              <a:t>BREUER: TOEPASSEN VAN BUISFRAME VOOR MEUBELS</a:t>
            </a:r>
            <a:endParaRPr lang="en-GB" sz="2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wassily_jp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292600"/>
            <a:ext cx="2381250" cy="2371725"/>
          </a:xfrm>
          <a:prstGeom prst="rect">
            <a:avLst/>
          </a:prstGeom>
          <a:noFill/>
        </p:spPr>
      </p:pic>
      <p:pic>
        <p:nvPicPr>
          <p:cNvPr id="5125" name="Picture 5" descr="arton2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2857500" cy="3403600"/>
          </a:xfrm>
          <a:prstGeom prst="rect">
            <a:avLst/>
          </a:prstGeom>
          <a:noFill/>
        </p:spPr>
      </p:pic>
      <p:pic>
        <p:nvPicPr>
          <p:cNvPr id="5126" name="Picture 6" descr="802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2576513" cy="2857500"/>
          </a:xfrm>
          <a:prstGeom prst="rect">
            <a:avLst/>
          </a:prstGeom>
          <a:noFill/>
        </p:spPr>
      </p:pic>
      <p:pic>
        <p:nvPicPr>
          <p:cNvPr id="5127" name="Picture 7" descr="43_4L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4232275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TEST: WELKE OBJECTEN/ KUNST HOORT BIJ BAUHAUS</a:t>
            </a:r>
            <a:endParaRPr lang="en-GB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1</a:t>
            </a:r>
            <a:endParaRPr lang="en-GB"/>
          </a:p>
        </p:txBody>
      </p:sp>
      <p:pic>
        <p:nvPicPr>
          <p:cNvPr id="15365" name="Picture 5" descr="BAUHAUS%20BRU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3" y="1520825"/>
            <a:ext cx="39528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2</a:t>
            </a:r>
            <a:endParaRPr lang="en-GB"/>
          </a:p>
        </p:txBody>
      </p:sp>
      <p:pic>
        <p:nvPicPr>
          <p:cNvPr id="16389" name="Picture 5" descr="Alessandro_Mendini_Proust_Armchair_6o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368300"/>
            <a:ext cx="5724525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3</a:t>
            </a:r>
            <a:endParaRPr lang="en-GB"/>
          </a:p>
        </p:txBody>
      </p:sp>
      <p:pic>
        <p:nvPicPr>
          <p:cNvPr id="17413" name="Picture 5" descr="66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85788"/>
            <a:ext cx="7345362" cy="592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4</a:t>
            </a:r>
            <a:endParaRPr lang="en-GB"/>
          </a:p>
        </p:txBody>
      </p:sp>
      <p:pic>
        <p:nvPicPr>
          <p:cNvPr id="18437" name="Picture 5" descr="Villa_Bauhaus_30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771525"/>
            <a:ext cx="775335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5</a:t>
            </a:r>
            <a:endParaRPr lang="en-GB"/>
          </a:p>
        </p:txBody>
      </p:sp>
      <p:pic>
        <p:nvPicPr>
          <p:cNvPr id="19461" name="Picture 5" descr="Exterior%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6840538" cy="5138737"/>
          </a:xfrm>
          <a:prstGeom prst="rect">
            <a:avLst/>
          </a:prstGeom>
          <a:noFill/>
        </p:spPr>
      </p:pic>
      <p:pic>
        <p:nvPicPr>
          <p:cNvPr id="19463" name="Picture 7" descr="science_center_NEMO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33375"/>
            <a:ext cx="3448050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Bauhaus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endParaRPr lang="nl-NL" dirty="0" smtClean="0"/>
          </a:p>
          <a:p>
            <a:r>
              <a:rPr lang="nl-NL" dirty="0" smtClean="0">
                <a:hlinkClick r:id="rId2"/>
              </a:rPr>
              <a:t>Intro filmpje Bauhaus en design </a:t>
            </a:r>
          </a:p>
          <a:p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://www.youtube.com/watch?v=</a:t>
            </a:r>
            <a:r>
              <a:rPr lang="nl-NL" dirty="0" smtClean="0">
                <a:hlinkClick r:id="rId2"/>
              </a:rPr>
              <a:t>ZQa0BajKB4Q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solidFill>
                  <a:srgbClr val="FF0000"/>
                </a:solidFill>
              </a:rPr>
              <a:t>Kijkvragen: Bauhaus: </a:t>
            </a:r>
          </a:p>
          <a:p>
            <a:r>
              <a:rPr lang="nl-NL" dirty="0" smtClean="0"/>
              <a:t>Wanneer is Bauhaus?</a:t>
            </a:r>
          </a:p>
          <a:p>
            <a:r>
              <a:rPr lang="nl-NL" dirty="0" smtClean="0"/>
              <a:t>Waar is Bauhaus ?</a:t>
            </a:r>
          </a:p>
          <a:p>
            <a:r>
              <a:rPr lang="nl-NL" dirty="0" smtClean="0"/>
              <a:t>Wat is Bauhaus ?</a:t>
            </a:r>
          </a:p>
          <a:p>
            <a:r>
              <a:rPr lang="nl-NL" dirty="0" smtClean="0"/>
              <a:t>Wat is de visie binnen het Bauhaus</a:t>
            </a:r>
          </a:p>
          <a:p>
            <a:r>
              <a:rPr lang="nl-NL" dirty="0" smtClean="0"/>
              <a:t>Wat zijn de kenmerken van de producten die gemaakt worden ?</a:t>
            </a:r>
          </a:p>
          <a:p>
            <a:r>
              <a:rPr lang="nl-NL" dirty="0" smtClean="0"/>
              <a:t>Welke stijl is ontstaan binnen het Bauhaus ?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378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6</a:t>
            </a:r>
            <a:endParaRPr lang="en-GB"/>
          </a:p>
        </p:txBody>
      </p:sp>
      <p:pic>
        <p:nvPicPr>
          <p:cNvPr id="20485" name="Picture 5" descr="6_christian-d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77813"/>
            <a:ext cx="7056438" cy="617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6192838"/>
          </a:xfrm>
        </p:spPr>
        <p:txBody>
          <a:bodyPr/>
          <a:lstStyle/>
          <a:p>
            <a:r>
              <a:rPr lang="en-US"/>
              <a:t>7</a:t>
            </a:r>
            <a:endParaRPr lang="en-GB"/>
          </a:p>
        </p:txBody>
      </p:sp>
      <p:pic>
        <p:nvPicPr>
          <p:cNvPr id="25605" name="Picture 5" descr="cafeti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90688"/>
            <a:ext cx="4041775" cy="3898900"/>
          </a:xfrm>
          <a:prstGeom prst="rect">
            <a:avLst/>
          </a:prstGeom>
          <a:noFill/>
        </p:spPr>
      </p:pic>
      <p:pic>
        <p:nvPicPr>
          <p:cNvPr id="25607" name="Picture 7" descr="caffettier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0350"/>
            <a:ext cx="4314825" cy="539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8</a:t>
            </a:r>
            <a:endParaRPr lang="en-GB"/>
          </a:p>
        </p:txBody>
      </p:sp>
      <p:pic>
        <p:nvPicPr>
          <p:cNvPr id="22537" name="Picture 9" descr="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0" y="260350"/>
            <a:ext cx="4459288" cy="633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9</a:t>
            </a:r>
            <a:endParaRPr lang="en-GB"/>
          </a:p>
        </p:txBody>
      </p:sp>
      <p:pic>
        <p:nvPicPr>
          <p:cNvPr id="23557" name="Picture 5" descr="kunst_plastik_wer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88913"/>
            <a:ext cx="4889500" cy="648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10</a:t>
            </a:r>
            <a:endParaRPr lang="en-GB"/>
          </a:p>
        </p:txBody>
      </p:sp>
      <p:pic>
        <p:nvPicPr>
          <p:cNvPr id="24581" name="Picture 5" descr="memphis%20barst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3275" y="260350"/>
            <a:ext cx="42037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Tijd: tussen WOI en WOII</a:t>
            </a:r>
          </a:p>
          <a:p>
            <a:r>
              <a:rPr lang="nl-NL" dirty="0" smtClean="0"/>
              <a:t>Duitsland: Weimar</a:t>
            </a:r>
          </a:p>
          <a:p>
            <a:r>
              <a:rPr lang="nl-NL" dirty="0" smtClean="0"/>
              <a:t>Kunstacademie voor kunst en design</a:t>
            </a:r>
          </a:p>
          <a:p>
            <a:r>
              <a:rPr lang="nl-NL" dirty="0" smtClean="0"/>
              <a:t>Visie: vorm volgt de functie</a:t>
            </a:r>
          </a:p>
          <a:p>
            <a:r>
              <a:rPr lang="nl-NL" dirty="0" smtClean="0"/>
              <a:t>Kenmerken: technologie, massaproductie, innovatie, minimalisme, geen ornament</a:t>
            </a:r>
          </a:p>
          <a:p>
            <a:r>
              <a:rPr lang="nl-NL" dirty="0" smtClean="0"/>
              <a:t>Stijl: Internationale stijl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638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Bauhaus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Socialisme</a:t>
            </a:r>
            <a:r>
              <a:rPr lang="nl-NL" dirty="0"/>
              <a:t>: collectieve samenwerking voor een gemeenschappelijk </a:t>
            </a:r>
            <a:r>
              <a:rPr lang="nl-NL" dirty="0" smtClean="0"/>
              <a:t>doel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Architectuur de verzamelplaats van  alle </a:t>
            </a:r>
            <a:r>
              <a:rPr lang="nl-NL" dirty="0" smtClean="0"/>
              <a:t>kunsten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>
                <a:solidFill>
                  <a:srgbClr val="FF0000"/>
                </a:solidFill>
              </a:rPr>
              <a:t>Bauhutten</a:t>
            </a:r>
            <a:r>
              <a:rPr lang="nl-NL" dirty="0"/>
              <a:t>: Kunstenaar en ambachtsman werken samen; esthetica en </a:t>
            </a:r>
            <a:r>
              <a:rPr lang="nl-NL" dirty="0" smtClean="0"/>
              <a:t>vakmanschap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>
                <a:solidFill>
                  <a:srgbClr val="FF0000"/>
                </a:solidFill>
              </a:rPr>
              <a:t>Vorkurs</a:t>
            </a:r>
            <a:r>
              <a:rPr lang="nl-NL" dirty="0"/>
              <a:t>: Objectieve vormgeving: Onderzoek naar de formele aspecten van kunst: primaire kleuren en geometrische </a:t>
            </a:r>
            <a:r>
              <a:rPr lang="nl-NL" dirty="0" smtClean="0"/>
              <a:t>vormen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Design en industrie</a:t>
            </a:r>
            <a:r>
              <a:rPr lang="nl-NL" dirty="0"/>
              <a:t>: grote oplage voor het volk: </a:t>
            </a:r>
            <a:r>
              <a:rPr lang="nl-NL" dirty="0" smtClean="0"/>
              <a:t>massaproductie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>
                <a:solidFill>
                  <a:srgbClr val="FF0000"/>
                </a:solidFill>
              </a:rPr>
              <a:t>Esthetica</a:t>
            </a:r>
            <a:r>
              <a:rPr lang="nl-NL" dirty="0" smtClean="0"/>
              <a:t>: Goed </a:t>
            </a:r>
            <a:r>
              <a:rPr lang="nl-NL" dirty="0"/>
              <a:t>ontwerp is eerlijkheid t.o.v. het gebruikte materiaal en </a:t>
            </a:r>
            <a:r>
              <a:rPr lang="nl-NL" dirty="0" smtClean="0"/>
              <a:t>functionaliteit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Onderzoek naar mogelijkheden van materialen: </a:t>
            </a:r>
            <a:r>
              <a:rPr lang="nl-NL" dirty="0" smtClean="0">
                <a:solidFill>
                  <a:srgbClr val="FF0000"/>
                </a:solidFill>
              </a:rPr>
              <a:t>innovatie</a:t>
            </a:r>
            <a:r>
              <a:rPr lang="nl-NL" dirty="0" smtClean="0"/>
              <a:t>: </a:t>
            </a:r>
            <a:r>
              <a:rPr lang="nl-NL" dirty="0"/>
              <a:t>ongebruikelijke materiaalkeuze b.v. buisframe voor </a:t>
            </a:r>
            <a:r>
              <a:rPr lang="nl-NL" dirty="0" smtClean="0"/>
              <a:t>stoel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462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>VORKURS: BAUHUTTEN </a:t>
            </a:r>
            <a:r>
              <a:rPr lang="en-US" sz="4000" dirty="0"/>
              <a:t>EN </a:t>
            </a:r>
            <a:br>
              <a:rPr lang="en-US" sz="4000" dirty="0"/>
            </a:br>
            <a:r>
              <a:rPr lang="en-US" sz="4000" dirty="0" smtClean="0"/>
              <a:t>JOHANNES ITTEN</a:t>
            </a:r>
            <a:r>
              <a:rPr lang="en-US" sz="4000" dirty="0"/>
              <a:t>: KLEURENLEER</a:t>
            </a:r>
            <a:endParaRPr lang="en-GB" sz="4000" dirty="0"/>
          </a:p>
        </p:txBody>
      </p:sp>
      <p:pic>
        <p:nvPicPr>
          <p:cNvPr id="13319" name="Picture 7" descr="it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49500"/>
            <a:ext cx="3076575" cy="4181475"/>
          </a:xfrm>
          <a:prstGeom prst="rect">
            <a:avLst/>
          </a:prstGeom>
          <a:noFill/>
        </p:spPr>
      </p:pic>
      <p:pic>
        <p:nvPicPr>
          <p:cNvPr id="13321" name="Picture 9" descr="1862_1482_Hau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862138" cy="1944688"/>
          </a:xfrm>
          <a:prstGeom prst="rect">
            <a:avLst/>
          </a:prstGeom>
          <a:noFill/>
        </p:spPr>
      </p:pic>
      <p:pic>
        <p:nvPicPr>
          <p:cNvPr id="13324" name="Picture 12" descr="bauhaus-curricul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4392612" cy="4054475"/>
          </a:xfrm>
          <a:prstGeom prst="rect">
            <a:avLst/>
          </a:prstGeom>
          <a:noFill/>
        </p:spPr>
      </p:pic>
      <p:pic>
        <p:nvPicPr>
          <p:cNvPr id="13325" name="Picture 13" descr="180px-Farbkreis_Itten_196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578225" y="4941888"/>
            <a:ext cx="1714500" cy="17145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Bauhaus: rood, geel </a:t>
            </a:r>
            <a:r>
              <a:rPr lang="nl-NL" smtClean="0"/>
              <a:t>en blauw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fxvabTsNe7s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Welke uitgangspunten van het Bauhaus zie je verbeeld in het filmpje ?</a:t>
            </a:r>
          </a:p>
          <a:p>
            <a:r>
              <a:rPr lang="nl-NL" dirty="0" smtClean="0"/>
              <a:t>Welke kunststroming( en ) herken je in de voorbeelden  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566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Geometrische vormen / wiskundige vormen /gestileerde vormen / vlakken</a:t>
            </a:r>
          </a:p>
          <a:p>
            <a:r>
              <a:rPr lang="nl-NL" dirty="0" smtClean="0"/>
              <a:t>Basisvormen; driehoek, vierkant en cirkel</a:t>
            </a:r>
          </a:p>
          <a:p>
            <a:r>
              <a:rPr lang="nl-NL" dirty="0" smtClean="0"/>
              <a:t>Primaire kleuren zwart en wit</a:t>
            </a:r>
          </a:p>
          <a:p>
            <a:r>
              <a:rPr lang="nl-NL" dirty="0" smtClean="0"/>
              <a:t>Dynamische compositie, diagonalen</a:t>
            </a:r>
          </a:p>
          <a:p>
            <a:r>
              <a:rPr lang="nl-NL" dirty="0" smtClean="0"/>
              <a:t>Variatie in lettervormgeving ( typografie )</a:t>
            </a:r>
          </a:p>
          <a:p>
            <a:endParaRPr lang="nl-NL" dirty="0"/>
          </a:p>
          <a:p>
            <a:r>
              <a:rPr lang="nl-NL" dirty="0" smtClean="0"/>
              <a:t>De Stijl ( Mondriaan )</a:t>
            </a:r>
          </a:p>
          <a:p>
            <a:r>
              <a:rPr lang="nl-NL" dirty="0" smtClean="0"/>
              <a:t>Constructivisme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417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BAUHAUS </a:t>
            </a:r>
            <a:br>
              <a:rPr lang="en-US" sz="2000" dirty="0" smtClean="0"/>
            </a:br>
            <a:r>
              <a:rPr lang="en-US" sz="2000" dirty="0" smtClean="0"/>
              <a:t>VERNIEUWENDE </a:t>
            </a:r>
            <a:r>
              <a:rPr lang="en-US" sz="2000" dirty="0" smtClean="0">
                <a:solidFill>
                  <a:srgbClr val="FF0000"/>
                </a:solidFill>
              </a:rPr>
              <a:t>TYPOGRAFIE</a:t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GB" sz="2000" dirty="0"/>
          </a:p>
        </p:txBody>
      </p:sp>
      <p:pic>
        <p:nvPicPr>
          <p:cNvPr id="12292" name="Picture 4" descr="Bauhaus affic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59263" y="2827132"/>
            <a:ext cx="3027537" cy="3722082"/>
          </a:xfrm>
          <a:noFill/>
          <a:ln/>
        </p:spPr>
      </p:pic>
      <p:pic>
        <p:nvPicPr>
          <p:cNvPr id="12293" name="Picture 5" descr="bauhaus affich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562" y="163758"/>
            <a:ext cx="1773238" cy="2403475"/>
          </a:xfrm>
          <a:prstGeom prst="rect">
            <a:avLst/>
          </a:prstGeom>
          <a:noFill/>
        </p:spPr>
      </p:pic>
      <p:pic>
        <p:nvPicPr>
          <p:cNvPr id="12298" name="Picture 10" descr="bauha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4469"/>
            <a:ext cx="2733675" cy="3443287"/>
          </a:xfrm>
          <a:prstGeom prst="rect">
            <a:avLst/>
          </a:prstGeom>
          <a:noFill/>
        </p:spPr>
      </p:pic>
      <p:pic>
        <p:nvPicPr>
          <p:cNvPr id="12299" name="Picture 11" descr="bauhauswe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848" y="1318558"/>
            <a:ext cx="1619250" cy="1590675"/>
          </a:xfrm>
          <a:prstGeom prst="rect">
            <a:avLst/>
          </a:prstGeom>
          <a:noFill/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3840294"/>
            <a:ext cx="1997400" cy="27089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42" y="3840294"/>
            <a:ext cx="1965421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Film : Bauhaus: geschiedenis, filosofie en invloeden op nu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xYrzrqB0B8I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Kijkvragen:</a:t>
            </a:r>
          </a:p>
          <a:p>
            <a:r>
              <a:rPr lang="nl-NL" dirty="0" smtClean="0"/>
              <a:t>Noem enkele belangrijke architecten die werkzaam waren in het Bauhaus</a:t>
            </a:r>
          </a:p>
          <a:p>
            <a:r>
              <a:rPr lang="nl-NL" dirty="0" smtClean="0"/>
              <a:t>Noem enkele belangrijke kunstenaars die werkten in het Bauhaus</a:t>
            </a:r>
          </a:p>
          <a:p>
            <a:r>
              <a:rPr lang="nl-NL" dirty="0" smtClean="0"/>
              <a:t>Geef kenmerken van de filosofie/ denkbeelden/ visie van het Bauhaus</a:t>
            </a:r>
          </a:p>
          <a:p>
            <a:r>
              <a:rPr lang="nl-NL" dirty="0" smtClean="0"/>
              <a:t>Noem enkele voorbeelden van de invloed van het Bauhaus op onze tijd.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11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454</Words>
  <Application>Microsoft Macintosh PowerPoint</Application>
  <PresentationFormat>Diavoorstelling (4:3)</PresentationFormat>
  <Paragraphs>87</Paragraphs>
  <Slides>24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 Theme</vt:lpstr>
      <vt:lpstr>ESTHETICA EN TECHNIEK</vt:lpstr>
      <vt:lpstr>Bauhaus</vt:lpstr>
      <vt:lpstr>Antwoorden</vt:lpstr>
      <vt:lpstr>Bauhaus</vt:lpstr>
      <vt:lpstr>VORKURS: BAUHUTTEN EN  JOHANNES ITTEN: KLEURENLEER</vt:lpstr>
      <vt:lpstr>Bauhaus: rood, geel en blauw</vt:lpstr>
      <vt:lpstr>Antwoorden</vt:lpstr>
      <vt:lpstr>BAUHAUS  VERNIEUWENDE TYPOGRAFIE </vt:lpstr>
      <vt:lpstr>Film : Bauhaus: geschiedenis, filosofie en invloeden op nu</vt:lpstr>
      <vt:lpstr>Antwoorden:film : Bauhaus: geschiedenis, filosofie en invloeden op nu</vt:lpstr>
      <vt:lpstr>BAUHAUS MODERNE ARCHITECTUUR</vt:lpstr>
      <vt:lpstr>PowerPoint-presentatie</vt:lpstr>
      <vt:lpstr>MODERN DESIGN EN BAUHAUS: ONDERZOEK NAAR VORM, MATERIAAL EN FUNCTIE</vt:lpstr>
      <vt:lpstr>                                                            BAUHAUS EN BREUER: TOEPASSEN VAN BUISFRAME VOOR MEUBELS</vt:lpstr>
      <vt:lpstr>TEST: WELKE OBJECTEN/ KUNST HOORT BIJ BAUHAUS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ESTHETICA EN TECHNIEK</dc:title>
  <dc:creator>ATC</dc:creator>
  <cp:lastModifiedBy>Gebruiker</cp:lastModifiedBy>
  <cp:revision>25</cp:revision>
  <dcterms:created xsi:type="dcterms:W3CDTF">2009-10-13T07:03:30Z</dcterms:created>
  <dcterms:modified xsi:type="dcterms:W3CDTF">2018-05-04T19:24:55Z</dcterms:modified>
</cp:coreProperties>
</file>